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tags/tag1.xml" ContentType="application/vnd.openxmlformats-officedocument.presentationml.tag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006" r:id="rId1"/>
  </p:sldMasterIdLst>
  <p:sldIdLst>
    <p:sldId id="263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Trung Tâm Ngoại Ngữ - Tin Học" initials="NNTH" lastIdx="0" clrIdx="0">
    <p:extLst>
      <p:ext uri="{19B8F6BF-5375-455C-9EA6-DF929625EA0E}">
        <p15:presenceInfo xmlns:p15="http://schemas.microsoft.com/office/powerpoint/2012/main" userId="Trung Tâm Ngoại Ngữ - Tin Học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3C2FFA5D-87B4-456A-9821-1D502468CF0F}" styleName="Themed Style 1 - Accent 1">
    <a:tblBg>
      <a:fillRef idx="2">
        <a:schemeClr val="accent1"/>
      </a:fillRef>
      <a:effectRef idx="1">
        <a:schemeClr val="accent1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Ref idx="1">
              <a:schemeClr val="accent1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</a:tcBdr>
        <a:fill>
          <a:solidFill>
            <a:schemeClr val="accent1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1"/>
            </a:lnRef>
          </a:left>
          <a:right>
            <a:lnRef idx="2">
              <a:schemeClr val="accent1"/>
            </a:lnRef>
          </a:right>
          <a:top>
            <a:lnRef idx="1">
              <a:schemeClr val="accent1"/>
            </a:lnRef>
          </a:top>
          <a:bottom>
            <a:lnRef idx="1">
              <a:schemeClr val="accent1"/>
            </a:lnRef>
          </a:bottom>
          <a:insideH>
            <a:lnRef idx="1">
              <a:schemeClr val="accent1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2">
              <a:schemeClr val="accent1"/>
            </a:lnRef>
          </a:top>
          <a:bottom>
            <a:lnRef idx="2">
              <a:schemeClr val="accen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1"/>
            </a:lnRef>
          </a:left>
          <a:right>
            <a:lnRef idx="1">
              <a:schemeClr val="accent1"/>
            </a:lnRef>
          </a:right>
          <a:top>
            <a:lnRef idx="1">
              <a:schemeClr val="accent1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1"/>
          </a:solidFill>
        </a:fill>
      </a:tcStyle>
    </a:firstRow>
  </a:tblStyle>
  <a:tblStyle styleId="{284E427A-3D55-4303-BF80-6455036E1DE7}" styleName="Themed Style 1 - Accent 2">
    <a:tblBg>
      <a:fillRef idx="2">
        <a:schemeClr val="accent2"/>
      </a:fillRef>
      <a:effectRef idx="1">
        <a:schemeClr val="accent2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Ref idx="1">
              <a:schemeClr val="accent2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  <a:fill>
          <a:solidFill>
            <a:schemeClr val="accent2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2"/>
            </a:lnRef>
          </a:left>
          <a:right>
            <a:lnRef idx="2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Ref idx="1">
              <a:schemeClr val="accent2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2">
              <a:schemeClr val="accent2"/>
            </a:lnRef>
          </a:top>
          <a:bottom>
            <a:lnRef idx="2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505" autoAdjust="0"/>
    <p:restoredTop sz="94660"/>
  </p:normalViewPr>
  <p:slideViewPr>
    <p:cSldViewPr snapToGrid="0">
      <p:cViewPr varScale="1">
        <p:scale>
          <a:sx n="75" d="100"/>
          <a:sy n="75" d="100"/>
        </p:scale>
        <p:origin x="558" y="6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80" d="100"/>
        <a:sy n="8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commentAuthors" Target="commentAuthors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4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Isosceles Triangle 26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0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31" name="Isosceles Triangle 30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19" name="Isosceles Triangle 18"/>
            <p:cNvSpPr/>
            <p:nvPr/>
          </p:nvSpPr>
          <p:spPr>
            <a:xfrm rot="10800000">
              <a:off x="0" y="0"/>
              <a:ext cx="842596" cy="5666154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7067" y="2404534"/>
            <a:ext cx="7766936" cy="1646302"/>
          </a:xfrm>
        </p:spPr>
        <p:txBody>
          <a:bodyPr anchor="b">
            <a:noAutofit/>
          </a:bodyPr>
          <a:lstStyle>
            <a:lvl1pPr algn="r">
              <a:defRPr sz="5400">
                <a:solidFill>
                  <a:schemeClr val="accent1"/>
                </a:solidFill>
              </a:defRPr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07067" y="4050833"/>
            <a:ext cx="7766936" cy="1096899"/>
          </a:xfrm>
        </p:spPr>
        <p:txBody>
          <a:bodyPr anchor="t"/>
          <a:lstStyle>
            <a:lvl1pPr marL="0" indent="0" algn="r">
              <a:buNone/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213591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278693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2700867"/>
            <a:ext cx="8596668" cy="1826581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7935473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77334" y="2160589"/>
            <a:ext cx="4184035" cy="3880772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89970" y="2160589"/>
            <a:ext cx="4184034" cy="3880773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2274647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745" y="2160983"/>
            <a:ext cx="4185623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75745" y="2737245"/>
            <a:ext cx="4185623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88383" y="2160983"/>
            <a:ext cx="4185618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88384" y="2737245"/>
            <a:ext cx="4185617" cy="330411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8700115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807721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5857161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1498604"/>
            <a:ext cx="3854528" cy="1278466"/>
          </a:xfrm>
        </p:spPr>
        <p:txBody>
          <a:bodyPr anchor="b">
            <a:normAutofit/>
          </a:bodyPr>
          <a:lstStyle>
            <a:lvl1pPr>
              <a:defRPr sz="2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60461" y="514924"/>
            <a:ext cx="4513541" cy="5526437"/>
          </a:xfrm>
        </p:spPr>
        <p:txBody>
          <a:bodyPr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2777069"/>
            <a:ext cx="3854528" cy="2584449"/>
          </a:xfrm>
        </p:spPr>
        <p:txBody>
          <a:bodyPr>
            <a:normAutofit/>
          </a:bodyPr>
          <a:lstStyle>
            <a:lvl1pPr marL="0" indent="0">
              <a:buNone/>
              <a:defRPr sz="1400"/>
            </a:lvl1pPr>
            <a:lvl2pPr marL="457063" indent="0">
              <a:buNone/>
              <a:defRPr sz="1400"/>
            </a:lvl2pPr>
            <a:lvl3pPr marL="914126" indent="0">
              <a:buNone/>
              <a:defRPr sz="1200"/>
            </a:lvl3pPr>
            <a:lvl4pPr marL="1371189" indent="0">
              <a:buNone/>
              <a:defRPr sz="1000"/>
            </a:lvl4pPr>
            <a:lvl5pPr marL="1828251" indent="0">
              <a:buNone/>
              <a:defRPr sz="1000"/>
            </a:lvl5pPr>
            <a:lvl6pPr marL="2285314" indent="0">
              <a:buNone/>
              <a:defRPr sz="1000"/>
            </a:lvl6pPr>
            <a:lvl7pPr marL="2742377" indent="0">
              <a:buNone/>
              <a:defRPr sz="1000"/>
            </a:lvl7pPr>
            <a:lvl8pPr marL="3199440" indent="0">
              <a:buNone/>
              <a:defRPr sz="1000"/>
            </a:lvl8pPr>
            <a:lvl9pPr marL="3656503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097877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4" y="4800600"/>
            <a:ext cx="8596667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77334" y="609600"/>
            <a:ext cx="8596668" cy="3845718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77334" y="5367338"/>
            <a:ext cx="8596667" cy="674024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2777611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609600"/>
            <a:ext cx="8596668" cy="3403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8331218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1366139" y="3632200"/>
            <a:ext cx="722452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470400"/>
            <a:ext cx="8596668" cy="1570962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  <p:sp>
        <p:nvSpPr>
          <p:cNvPr id="20" name="TextBox 19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2" name="TextBox 21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latin typeface="Arial"/>
              </a:rPr>
              <a:t>”</a:t>
            </a:r>
            <a:endParaRPr lang="en-US" dirty="0">
              <a:solidFill>
                <a:schemeClr val="accent1">
                  <a:lumMod val="60000"/>
                  <a:lumOff val="40000"/>
                </a:schemeClr>
              </a:solidFill>
              <a:latin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346603911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7335" y="1931988"/>
            <a:ext cx="8596668" cy="2595460"/>
          </a:xfrm>
        </p:spPr>
        <p:txBody>
          <a:bodyPr anchor="b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4361893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31334" y="609600"/>
            <a:ext cx="8094134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  <p:sp>
        <p:nvSpPr>
          <p:cNvPr id="24" name="TextBox 23"/>
          <p:cNvSpPr txBox="1"/>
          <p:nvPr/>
        </p:nvSpPr>
        <p:spPr>
          <a:xfrm>
            <a:off x="541870" y="790378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893011" y="288655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>
                    <a:lumMod val="60000"/>
                    <a:lumOff val="40000"/>
                  </a:schemeClr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278594149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rue or Fals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799" y="609600"/>
            <a:ext cx="8588203" cy="3022600"/>
          </a:xfrm>
        </p:spPr>
        <p:txBody>
          <a:bodyPr anchor="ctr">
            <a:normAutofit/>
          </a:bodyPr>
          <a:lstStyle>
            <a:lvl1pPr algn="l">
              <a:defRPr sz="4400" b="0" cap="none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2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677332" y="4013200"/>
            <a:ext cx="8596669" cy="514248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5" y="4527448"/>
            <a:ext cx="8596668" cy="1513914"/>
          </a:xfrm>
        </p:spPr>
        <p:txBody>
          <a:bodyPr anchor="t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02148740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8535052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967673" y="609599"/>
            <a:ext cx="1304743" cy="5251451"/>
          </a:xfrm>
        </p:spPr>
        <p:txBody>
          <a:bodyPr vert="eaVert" anchor="ctr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77335" y="609600"/>
            <a:ext cx="7060150" cy="5251450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9741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0" y="-8467"/>
            <a:ext cx="12192000" cy="6866467"/>
            <a:chOff x="0" y="-8467"/>
            <a:chExt cx="12192000" cy="6866467"/>
          </a:xfrm>
        </p:grpSpPr>
        <p:cxnSp>
          <p:nvCxnSpPr>
            <p:cNvPr id="20" name="Straight Connector 19"/>
            <p:cNvCxnSpPr/>
            <p:nvPr/>
          </p:nvCxnSpPr>
          <p:spPr>
            <a:xfrm>
              <a:off x="9371012" y="0"/>
              <a:ext cx="1219200" cy="6858000"/>
            </a:xfrm>
            <a:prstGeom prst="line">
              <a:avLst/>
            </a:prstGeom>
            <a:ln w="9525">
              <a:solidFill>
                <a:schemeClr val="bg1">
                  <a:lumMod val="7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1" name="Straight Connector 20"/>
            <p:cNvCxnSpPr/>
            <p:nvPr/>
          </p:nvCxnSpPr>
          <p:spPr>
            <a:xfrm flipH="1">
              <a:off x="7425267" y="3681413"/>
              <a:ext cx="4763558" cy="3176587"/>
            </a:xfrm>
            <a:prstGeom prst="line">
              <a:avLst/>
            </a:prstGeom>
            <a:ln w="9525">
              <a:solidFill>
                <a:schemeClr val="bg1">
                  <a:lumMod val="85000"/>
                </a:schemeClr>
              </a:solidFill>
            </a:ln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  <p:sp>
          <p:nvSpPr>
            <p:cNvPr id="22" name="Rectangle 23"/>
            <p:cNvSpPr/>
            <p:nvPr/>
          </p:nvSpPr>
          <p:spPr>
            <a:xfrm>
              <a:off x="9181476" y="-8467"/>
              <a:ext cx="3007349" cy="6866467"/>
            </a:xfrm>
            <a:custGeom>
              <a:avLst/>
              <a:gdLst/>
              <a:ahLst/>
              <a:cxnLst/>
              <a:rect l="l" t="t" r="r" b="b"/>
              <a:pathLst>
                <a:path w="3007349" h="6866467">
                  <a:moveTo>
                    <a:pt x="2045532" y="0"/>
                  </a:moveTo>
                  <a:lnTo>
                    <a:pt x="3007349" y="0"/>
                  </a:lnTo>
                  <a:lnTo>
                    <a:pt x="3007349" y="6866467"/>
                  </a:lnTo>
                  <a:lnTo>
                    <a:pt x="0" y="6866467"/>
                  </a:lnTo>
                  <a:lnTo>
                    <a:pt x="2045532" y="0"/>
                  </a:lnTo>
                  <a:close/>
                </a:path>
              </a:pathLst>
            </a:custGeom>
            <a:solidFill>
              <a:schemeClr val="accent1">
                <a:alpha val="3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3" name="Rectangle 25"/>
            <p:cNvSpPr/>
            <p:nvPr/>
          </p:nvSpPr>
          <p:spPr>
            <a:xfrm>
              <a:off x="9603442" y="-8467"/>
              <a:ext cx="2588558" cy="6866467"/>
            </a:xfrm>
            <a:custGeom>
              <a:avLst/>
              <a:gdLst/>
              <a:ahLst/>
              <a:cxnLst/>
              <a:rect l="l" t="t" r="r" b="b"/>
              <a:pathLst>
                <a:path w="2573311" h="6866467">
                  <a:moveTo>
                    <a:pt x="0" y="0"/>
                  </a:moveTo>
                  <a:lnTo>
                    <a:pt x="2573311" y="0"/>
                  </a:lnTo>
                  <a:lnTo>
                    <a:pt x="2573311" y="6866467"/>
                  </a:lnTo>
                  <a:lnTo>
                    <a:pt x="1202336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2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4" name="Isosceles Triangle 23"/>
            <p:cNvSpPr/>
            <p:nvPr/>
          </p:nvSpPr>
          <p:spPr>
            <a:xfrm>
              <a:off x="8932333" y="3048000"/>
              <a:ext cx="3259667" cy="3810000"/>
            </a:xfrm>
            <a:prstGeom prst="triangle">
              <a:avLst>
                <a:gd name="adj" fmla="val 100000"/>
              </a:avLst>
            </a:prstGeom>
            <a:solidFill>
              <a:schemeClr val="accent2">
                <a:alpha val="72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5" name="Rectangle 27"/>
            <p:cNvSpPr/>
            <p:nvPr/>
          </p:nvSpPr>
          <p:spPr>
            <a:xfrm>
              <a:off x="9334500" y="-8467"/>
              <a:ext cx="2854326" cy="6866467"/>
            </a:xfrm>
            <a:custGeom>
              <a:avLst/>
              <a:gdLst/>
              <a:ahLst/>
              <a:cxnLst/>
              <a:rect l="l" t="t" r="r" b="b"/>
              <a:pathLst>
                <a:path w="2858013" h="6866467">
                  <a:moveTo>
                    <a:pt x="0" y="0"/>
                  </a:moveTo>
                  <a:lnTo>
                    <a:pt x="2858013" y="0"/>
                  </a:lnTo>
                  <a:lnTo>
                    <a:pt x="2858013" y="6866467"/>
                  </a:lnTo>
                  <a:lnTo>
                    <a:pt x="2473942" y="6866467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>
                <a:lumMod val="75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6" name="Rectangle 28"/>
            <p:cNvSpPr/>
            <p:nvPr/>
          </p:nvSpPr>
          <p:spPr>
            <a:xfrm>
              <a:off x="10898730" y="-8467"/>
              <a:ext cx="1290094" cy="6866467"/>
            </a:xfrm>
            <a:custGeom>
              <a:avLst/>
              <a:gdLst/>
              <a:ahLst/>
              <a:cxnLst/>
              <a:rect l="l" t="t" r="r" b="b"/>
              <a:pathLst>
                <a:path w="1290094" h="6858000">
                  <a:moveTo>
                    <a:pt x="1019735" y="0"/>
                  </a:moveTo>
                  <a:lnTo>
                    <a:pt x="1290094" y="0"/>
                  </a:lnTo>
                  <a:lnTo>
                    <a:pt x="1290094" y="6858000"/>
                  </a:lnTo>
                  <a:lnTo>
                    <a:pt x="0" y="6858000"/>
                  </a:lnTo>
                  <a:lnTo>
                    <a:pt x="1019735" y="0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  <a:alpha val="7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7" name="Rectangle 29"/>
            <p:cNvSpPr/>
            <p:nvPr/>
          </p:nvSpPr>
          <p:spPr>
            <a:xfrm>
              <a:off x="10938999" y="-8467"/>
              <a:ext cx="1249825" cy="6866467"/>
            </a:xfrm>
            <a:custGeom>
              <a:avLst/>
              <a:gdLst/>
              <a:ahLst/>
              <a:cxnLst/>
              <a:rect l="l" t="t" r="r" b="b"/>
              <a:pathLst>
                <a:path w="1249825" h="6858000">
                  <a:moveTo>
                    <a:pt x="0" y="0"/>
                  </a:moveTo>
                  <a:lnTo>
                    <a:pt x="1249825" y="0"/>
                  </a:lnTo>
                  <a:lnTo>
                    <a:pt x="1249825" y="6858000"/>
                  </a:lnTo>
                  <a:lnTo>
                    <a:pt x="1109382" y="6858000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1">
                <a:alpha val="6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8" name="Isosceles Triangle 27"/>
            <p:cNvSpPr/>
            <p:nvPr/>
          </p:nvSpPr>
          <p:spPr>
            <a:xfrm>
              <a:off x="10371666" y="3589867"/>
              <a:ext cx="1817159" cy="3268133"/>
            </a:xfrm>
            <a:prstGeom prst="triangle">
              <a:avLst>
                <a:gd name="adj" fmla="val 100000"/>
              </a:avLst>
            </a:prstGeom>
            <a:solidFill>
              <a:schemeClr val="accent1">
                <a:alpha val="80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  <p:sp>
          <p:nvSpPr>
            <p:cNvPr id="29" name="Isosceles Triangle 28"/>
            <p:cNvSpPr/>
            <p:nvPr/>
          </p:nvSpPr>
          <p:spPr>
            <a:xfrm>
              <a:off x="0" y="4013200"/>
              <a:ext cx="448733" cy="2844800"/>
            </a:xfrm>
            <a:prstGeom prst="triangle">
              <a:avLst>
                <a:gd name="adj" fmla="val 0"/>
              </a:avLst>
            </a:prstGeom>
            <a:solidFill>
              <a:schemeClr val="accent1">
                <a:alpha val="85000"/>
              </a:schemeClr>
            </a:solidFill>
            <a:ln>
              <a:noFill/>
            </a:ln>
            <a:effectLst/>
          </p:spPr>
          <p:style>
            <a:lnRef idx="1">
              <a:schemeClr val="accent1"/>
            </a:lnRef>
            <a:fillRef idx="3">
              <a:schemeClr val="accent1"/>
            </a:fillRef>
            <a:effectRef idx="2">
              <a:schemeClr val="accent1"/>
            </a:effectRef>
            <a:fontRef idx="minor">
              <a:schemeClr val="lt1"/>
            </a:fontRef>
          </p:style>
        </p: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77334" y="609600"/>
            <a:ext cx="8596668" cy="132080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7334" y="2160589"/>
            <a:ext cx="8596668" cy="388077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7205133" y="6041362"/>
            <a:ext cx="9119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ACC7E6-8FCF-415E-BE52-E4A0CBA950B2}" type="datetimeFigureOut">
              <a:rPr lang="en-US" smtClean="0"/>
              <a:t>13/10/2020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77334" y="6041362"/>
            <a:ext cx="629761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90663" y="6041362"/>
            <a:ext cx="68333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accent1"/>
                </a:solidFill>
              </a:defRPr>
            </a:lvl1pPr>
          </a:lstStyle>
          <a:p>
            <a:fld id="{81C1565C-6681-41B0-95E3-257BA57AFC35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052424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007" r:id="rId1"/>
    <p:sldLayoutId id="2147484008" r:id="rId2"/>
    <p:sldLayoutId id="2147484009" r:id="rId3"/>
    <p:sldLayoutId id="2147484010" r:id="rId4"/>
    <p:sldLayoutId id="2147484011" r:id="rId5"/>
    <p:sldLayoutId id="2147484012" r:id="rId6"/>
    <p:sldLayoutId id="2147484013" r:id="rId7"/>
    <p:sldLayoutId id="2147484014" r:id="rId8"/>
    <p:sldLayoutId id="2147484015" r:id="rId9"/>
    <p:sldLayoutId id="2147484016" r:id="rId10"/>
    <p:sldLayoutId id="2147484017" r:id="rId11"/>
    <p:sldLayoutId id="2147484018" r:id="rId12"/>
    <p:sldLayoutId id="2147484019" r:id="rId13"/>
    <p:sldLayoutId id="2147484020" r:id="rId14"/>
    <p:sldLayoutId id="2147484021" r:id="rId15"/>
    <p:sldLayoutId id="2147484022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SzPct val="80000"/>
        <a:buFont typeface="Wingdings 3" charset="2"/>
        <a:buChar char="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.xml"/><Relationship Id="rId5" Type="http://schemas.openxmlformats.org/officeDocument/2006/relationships/image" Target="../media/image3.jpg"/><Relationship Id="rId4" Type="http://schemas.openxmlformats.org/officeDocument/2006/relationships/image" Target="../media/image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495006" y="0"/>
            <a:ext cx="9696995" cy="1204686"/>
          </a:xfrm>
          <a:ln/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algn="ctr">
              <a:lnSpc>
                <a:spcPct val="150000"/>
              </a:lnSpc>
            </a:pP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TRƯỜNG CAO ĐẲNG </a:t>
            </a:r>
            <a:r>
              <a:rPr lang="en-US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CÔNG </a:t>
            </a:r>
            <a:r>
              <a:rPr lang="en-US" sz="28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THƯƠNG TP.HCM</a:t>
            </a: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en-US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 </a:t>
            </a:r>
            <a:r>
              <a:rPr lang="en-US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TÂM </a:t>
            </a:r>
            <a:r>
              <a:rPr lang="en-US" sz="28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TIN HỌC </a:t>
            </a:r>
            <a:r>
              <a:rPr lang="en-US" sz="280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sz="280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NGOẠI NGỮ</a:t>
            </a:r>
            <a:endParaRPr lang="en-US" sz="28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-1" y="1204686"/>
            <a:ext cx="12192001" cy="794983"/>
          </a:xfrm>
          <a:solidFill>
            <a:schemeClr val="lt1">
              <a:alpha val="20000"/>
            </a:schemeClr>
          </a:solidFill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70000" lnSpcReduction="20000"/>
          </a:bodyPr>
          <a:lstStyle/>
          <a:p>
            <a:pPr algn="ctr">
              <a:lnSpc>
                <a:spcPct val="100000"/>
              </a:lnSpc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THÔNG BÁO</a:t>
            </a:r>
            <a:endParaRPr lang="vi-VN" sz="32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00000"/>
              </a:lnSpc>
            </a:pP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MỞ LỚP HỌC TIẾNG NHẬT SƠ - TRUNG CẤP </a:t>
            </a:r>
            <a:r>
              <a:rPr lang="vi-VN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DÀNH CHO </a:t>
            </a:r>
            <a:r>
              <a:rPr lang="en-US" sz="3200" b="1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 VIÊN 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2032001" cy="1371600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-2" y="1995130"/>
            <a:ext cx="12191999" cy="3785652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  <p:txBody>
          <a:bodyPr wrap="square" rtlCol="0">
            <a:spAutoFit/>
          </a:bodyPr>
          <a:lstStyle/>
          <a:p>
            <a:r>
              <a:rPr lang="ja-JP" alt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　</a:t>
            </a:r>
            <a:r>
              <a:rPr lang="vi-VN" altLang="ja-JP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LỚP: 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</a:t>
            </a:r>
            <a:r>
              <a:rPr lang="ja-JP" alt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ja-JP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ja-JP" alt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en-US" altLang="ja-JP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  </a:t>
            </a:r>
            <a:r>
              <a:rPr lang="en-US" altLang="ja-JP" sz="2000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altLang="ja-JP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LỚP </a:t>
            </a:r>
            <a:r>
              <a:rPr lang="vi-VN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ja-JP" alt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vi-VN" altLang="ja-JP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r>
              <a:rPr lang="ja-JP" alt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、</a:t>
            </a:r>
            <a:r>
              <a:rPr lang="vi-VN" altLang="ja-JP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vi-VN" sz="2000" b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Ø"/>
            </a:pPr>
            <a:r>
              <a:rPr lang="en-US" sz="2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Khai</a:t>
            </a:r>
            <a:r>
              <a:rPr lang="en-US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15,22,29</a:t>
            </a:r>
            <a:r>
              <a:rPr lang="vi-VN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hàng tháng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vi-VN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Ngoài ra trung tâm còn chuyên luyện thi JLPT, Nattest, Top J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J.Test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342900" indent="-342900" algn="just">
              <a:buFont typeface="Wingdings" panose="05000000000000000000" pitchFamily="2" charset="2"/>
              <a:buChar char="v"/>
            </a:pP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khóa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như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sau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Khóa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N5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 :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3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12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endParaRPr lang="en-US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Khóa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N4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sơ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II: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4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16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endParaRPr lang="en-US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Khóa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N3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cấp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: 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vòng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7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đương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000" b="1" i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28 </a:t>
            </a:r>
            <a:r>
              <a:rPr lang="en-US" sz="2000" b="1" i="1" dirty="0" err="1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tuần</a:t>
            </a:r>
            <a:endParaRPr lang="en-US" sz="2000" b="1" i="1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 algn="just">
              <a:buFont typeface="Wingdings" panose="05000000000000000000" pitchFamily="2" charset="2"/>
              <a:buChar char="Ø"/>
            </a:pP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THỜI GIAN</a:t>
            </a:r>
            <a:r>
              <a:rPr lang="vi-VN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</a:t>
            </a:r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vi-VN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vi-VN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từ</a:t>
            </a:r>
            <a:r>
              <a:rPr lang="vi-VN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17h45- 19h4</a:t>
            </a:r>
            <a:r>
              <a:rPr lang="vi-VN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</a:p>
          <a:p>
            <a:r>
              <a:rPr lang="en-US" sz="2000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LỆ PHÍ: 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US" sz="2000" i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800.000Đ/1 </a:t>
            </a:r>
            <a:r>
              <a:rPr lang="en-US" sz="2000" i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tháng</a:t>
            </a:r>
            <a:endParaRPr lang="en-US" sz="2000" i="1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LƯU Ý:</a:t>
            </a:r>
            <a:r>
              <a:rPr lang="vi-VN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 ngay 400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.000đ</a:t>
            </a:r>
            <a:r>
              <a:rPr lang="vi-V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cho các bạn đăng ký theo nhóm từ 2 người</a:t>
            </a:r>
            <a:endParaRPr lang="en-US" b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               </a:t>
            </a:r>
            <a:r>
              <a:rPr lang="en-US" sz="2000" b="1" i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- </a:t>
            </a:r>
            <a:r>
              <a:rPr lang="vi-V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Giảm ngay 500</a:t>
            </a:r>
            <a:r>
              <a:rPr lang="en-US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.000đ</a:t>
            </a:r>
            <a:r>
              <a:rPr lang="vi-VN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cho các bạn đăng ký theo nhóm từ 5 người</a:t>
            </a:r>
            <a:endParaRPr lang="en-US" sz="2000" b="1" i="1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-3" y="5792078"/>
            <a:ext cx="12191999" cy="923330"/>
          </a:xfrm>
          <a:prstGeom prst="rect">
            <a:avLst/>
          </a:prstGeom>
          <a:blipFill>
            <a:blip r:embed="rId4">
              <a:alphaModFix amt="20000"/>
            </a:blip>
            <a:stretch>
              <a:fillRect/>
            </a:stretch>
          </a:blipFill>
        </p:spPr>
        <p:txBody>
          <a:bodyPr wrap="square" rtlCol="0">
            <a:spAutoFit/>
          </a:bodyPr>
          <a:lstStyle/>
          <a:p>
            <a:pPr lvl="1" algn="ctr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ĐĂNG KÝ TẠI</a:t>
            </a:r>
            <a:r>
              <a:rPr lang="en-US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Trung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tâm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Tin </a:t>
            </a:r>
            <a:r>
              <a:rPr lang="en-US" b="1" i="1" err="1">
                <a:latin typeface="Times New Roman" panose="02020603050405020304" pitchFamily="18" charset="0"/>
                <a:cs typeface="Times New Roman" panose="02020603050405020304" pitchFamily="18" charset="0"/>
              </a:rPr>
              <a:t>học</a:t>
            </a:r>
            <a:r>
              <a:rPr lang="en-US" b="1" i="1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Ngoại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ngữ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Trường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Cao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Đẳng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Công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Thương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Thành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phố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Hồ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Chí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Minh</a:t>
            </a:r>
          </a:p>
          <a:p>
            <a:pPr lvl="1" algn="ctr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ĐỊA CHỈ: 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Tăng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Nhơn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Phú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Phường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Phước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Long B,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Quận</a:t>
            </a:r>
            <a:r>
              <a:rPr lang="en-US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9, </a:t>
            </a:r>
            <a:r>
              <a:rPr lang="en-US" b="1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Tp.HCM</a:t>
            </a:r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1" algn="ctr"/>
            <a:r>
              <a:rPr lang="en-US" b="1" dirty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HOTLINE HOẶC </a:t>
            </a:r>
            <a:r>
              <a:rPr lang="en-US" b="1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ZALO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038.755.7021 </a:t>
            </a:r>
            <a:r>
              <a:rPr lang="en-US" b="1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– 0975.520.321</a:t>
            </a:r>
            <a:endParaRPr lang="en-US" b="1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112034" y="2010965"/>
            <a:ext cx="4079964" cy="3109675"/>
          </a:xfrm>
          <a:prstGeom prst="rect">
            <a:avLst/>
          </a:prstGeom>
        </p:spPr>
      </p:pic>
    </p:spTree>
    <p:custDataLst>
      <p:tags r:id="rId1"/>
    </p:custDataLst>
    <p:extLst>
      <p:ext uri="{BB962C8B-B14F-4D97-AF65-F5344CB8AC3E}">
        <p14:creationId xmlns:p14="http://schemas.microsoft.com/office/powerpoint/2010/main" val="40267784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31"/>
    </mc:Choice>
    <mc:Fallback xmlns="">
      <p:transition spd="slow" advTm="12031"/>
    </mc:Fallback>
  </mc:AlternateContent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2.9|1.2|3.1|2.8"/>
</p:tagLst>
</file>

<file path=ppt/theme/theme1.xml><?xml version="1.0" encoding="utf-8"?>
<a:theme xmlns:a="http://schemas.openxmlformats.org/drawingml/2006/main" name="Facet">
  <a:themeElements>
    <a:clrScheme name="Facet">
      <a:dk1>
        <a:sysClr val="windowText" lastClr="000000"/>
      </a:dk1>
      <a:lt1>
        <a:sysClr val="window" lastClr="FFFFFF"/>
      </a:lt1>
      <a:dk2>
        <a:srgbClr val="2C3C43"/>
      </a:dk2>
      <a:lt2>
        <a:srgbClr val="EBEBEB"/>
      </a:lt2>
      <a:accent1>
        <a:srgbClr val="90C226"/>
      </a:accent1>
      <a:accent2>
        <a:srgbClr val="54A021"/>
      </a:accent2>
      <a:accent3>
        <a:srgbClr val="E6B91E"/>
      </a:accent3>
      <a:accent4>
        <a:srgbClr val="E76618"/>
      </a:accent4>
      <a:accent5>
        <a:srgbClr val="C42F1A"/>
      </a:accent5>
      <a:accent6>
        <a:srgbClr val="918655"/>
      </a:accent6>
      <a:hlink>
        <a:srgbClr val="99CA3C"/>
      </a:hlink>
      <a:folHlink>
        <a:srgbClr val="B9D181"/>
      </a:folHlink>
    </a:clrScheme>
    <a:fontScheme name="Facet">
      <a:majorFont>
        <a:latin typeface="Trebuchet MS" panose="020B0603020202020204"/>
        <a:ea typeface=""/>
        <a:cs typeface=""/>
        <a:font script="Jpan" typeface="メイリオ"/>
        <a:font script="Hang" typeface="맑은 고딕"/>
        <a:font script="Hans" typeface="方正姚体"/>
        <a:font script="Hant" typeface="微軟正黑體"/>
        <a:font script="Arab" typeface="Tahoma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 panose="020B0603020202020204"/>
        <a:ea typeface=""/>
        <a:cs typeface=""/>
        <a:font script="Jpan" typeface="メイリオ"/>
        <a:font script="Hang" typeface="HY그래픽M"/>
        <a:font script="Hans" typeface="华文新魏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Facet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lumMod val="110000"/>
              </a:schemeClr>
            </a:gs>
            <a:gs pos="88000">
              <a:schemeClr val="phClr">
                <a:tint val="9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lumMod val="100000"/>
              </a:schemeClr>
            </a:gs>
            <a:gs pos="78000">
              <a:schemeClr val="phClr">
                <a:shade val="94000"/>
                <a:lumMod val="94000"/>
              </a:schemeClr>
            </a:gs>
          </a:gsLst>
          <a:lin ang="5400000" scaled="0"/>
        </a:gradFill>
      </a:fillStyleLst>
      <a:lnStyleLst>
        <a:ln w="12700" cap="rnd" cmpd="sng" algn="ctr">
          <a:solidFill>
            <a:schemeClr val="phClr"/>
          </a:solidFill>
          <a:prstDash val="solid"/>
        </a:ln>
        <a:ln w="19050" cap="rnd" cmpd="sng" algn="ctr">
          <a:solidFill>
            <a:schemeClr val="phClr"/>
          </a:solidFill>
          <a:prstDash val="solid"/>
        </a:ln>
        <a:ln w="25400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l"/>
          </a:scene3d>
          <a:sp3d prstMaterial="plastic">
            <a:bevelT w="0" h="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04000"/>
              </a:schemeClr>
            </a:gs>
            <a:gs pos="94000">
              <a:schemeClr val="phClr">
                <a:shade val="96000"/>
                <a:lumMod val="82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lumMod val="110000"/>
              </a:schemeClr>
            </a:gs>
            <a:gs pos="100000">
              <a:schemeClr val="phClr">
                <a:shade val="94000"/>
                <a:lumMod val="96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Facet" id="{C0C680CD-088A-49FC-A102-D699147F32B2}" vid="{CFBC31BA-B70F-4F30-BCAA-4F3011E16C4D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TM02900688[[fn=Facet]]</Template>
  <TotalTime>4162</TotalTime>
  <Words>67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メイリオ</vt:lpstr>
      <vt:lpstr>Arial</vt:lpstr>
      <vt:lpstr>Times New Roman</vt:lpstr>
      <vt:lpstr>Trebuchet MS</vt:lpstr>
      <vt:lpstr>Wingdings</vt:lpstr>
      <vt:lpstr>Wingdings 3</vt:lpstr>
      <vt:lpstr>Facet</vt:lpstr>
      <vt:lpstr>TRƯỜNG CAO ĐẲNG CÔNG THƯƠNG TP.HCM TRUNG TÂM TIN HỌC VÀ NGOẠI NGỮ</vt:lpstr>
    </vt:vector>
  </TitlesOfParts>
  <Company>Trường Cao Đẳng Công Thương TP.HCM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TỔ CHỨC ÔN THI CHỨNG CHỈ TIẾNG ANH A2 (chứng chỉ được dùng để xét tốt nghiệp dành cho sinh viên Trường Cđ Công thương Tp.HCM theo Quyết định số 590/QĐ-CĐCT))</dc:title>
  <dc:creator>Trung Tâm Ngoại Ngữ - Tin Học</dc:creator>
  <cp:lastModifiedBy>Trung Tâm Ngoại Ngữ - Tin Học</cp:lastModifiedBy>
  <cp:revision>254</cp:revision>
  <dcterms:created xsi:type="dcterms:W3CDTF">2020-06-26T06:22:50Z</dcterms:created>
  <dcterms:modified xsi:type="dcterms:W3CDTF">2020-10-13T09:30:43Z</dcterms:modified>
</cp:coreProperties>
</file>